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7" r:id="rId2"/>
    <p:sldMasterId id="2147483669" r:id="rId3"/>
    <p:sldMasterId id="2147483688" r:id="rId4"/>
    <p:sldMasterId id="2147483690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thd+RfAuTXJ6oz09YmSwAtpdx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2c200ac5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72c200ac5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2ea05255d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82ea05255d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2e9b8b2e4_2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g82e9b8b2e4_2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2e9b8b2e4_2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82e9b8b2e4_2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2c200ac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72c200ac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2e9b8b2e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2e9b8b2e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frame had to be able to hold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Lithium-Ion Batteries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Pixhawk Flight Controller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Stereolab ZED2 and FLIR/Point Grey Chameleon 3 Cameras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Jetson TX2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Sufficient space for potential add-ons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2ea05255d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82ea05255d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2e9b8b2e4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82e9b8b2e4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2e9b8b2e4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82e9b8b2e4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82e9b8b2e4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82e9b8b2e4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This same application can be applied to Space Exploration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Multi-rotor thrusters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No or little gravity as well as drag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Hovering or Drifting, turning in place, ROV have tether or inspection 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UAV: turbines (one thruster/fin w/sawtooth)</a:t>
            </a:r>
            <a:endParaRPr/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/>
              <a:t>Navy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2971799" y="1473200"/>
            <a:ext cx="53982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2971799" y="3289300"/>
            <a:ext cx="5398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cap="none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6699419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2971799" y="4402932"/>
            <a:ext cx="36705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7956719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514350" y="1200150"/>
            <a:ext cx="4623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>
            <a:spLocks noGrp="1"/>
          </p:cNvSpPr>
          <p:nvPr>
            <p:ph type="pic" idx="2"/>
          </p:nvPr>
        </p:nvSpPr>
        <p:spPr>
          <a:xfrm>
            <a:off x="5652190" y="685800"/>
            <a:ext cx="2460600" cy="3429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514350" y="2228850"/>
            <a:ext cx="462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/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514351" y="3549649"/>
            <a:ext cx="75987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028701" y="699084"/>
            <a:ext cx="6570000" cy="2373600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514351" y="3974702"/>
            <a:ext cx="7598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body" idx="1"/>
          </p:nvPr>
        </p:nvSpPr>
        <p:spPr>
          <a:xfrm>
            <a:off x="514350" y="3257550"/>
            <a:ext cx="75987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8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 txBox="1"/>
          <p:nvPr/>
        </p:nvSpPr>
        <p:spPr>
          <a:xfrm>
            <a:off x="366206" y="61750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 txBox="1">
            <a:spLocks noGrp="1"/>
          </p:cNvSpPr>
          <p:nvPr>
            <p:ph type="title"/>
          </p:nvPr>
        </p:nvSpPr>
        <p:spPr>
          <a:xfrm>
            <a:off x="744201" y="457201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1"/>
          </p:nvPr>
        </p:nvSpPr>
        <p:spPr>
          <a:xfrm>
            <a:off x="823406" y="2514600"/>
            <a:ext cx="7004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Calibri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Calibri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Font typeface="Calibri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Font typeface="Calibri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Font typeface="Calibri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body" idx="2"/>
          </p:nvPr>
        </p:nvSpPr>
        <p:spPr>
          <a:xfrm>
            <a:off x="515599" y="3257550"/>
            <a:ext cx="76143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9"/>
          <p:cNvSpPr txBox="1">
            <a:spLocks noGrp="1"/>
          </p:cNvSpPr>
          <p:nvPr>
            <p:ph type="title"/>
          </p:nvPr>
        </p:nvSpPr>
        <p:spPr>
          <a:xfrm>
            <a:off x="514352" y="2481436"/>
            <a:ext cx="7598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1"/>
          </p:nvPr>
        </p:nvSpPr>
        <p:spPr>
          <a:xfrm>
            <a:off x="514351" y="3583036"/>
            <a:ext cx="7598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0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0"/>
          <p:cNvSpPr txBox="1"/>
          <p:nvPr/>
        </p:nvSpPr>
        <p:spPr>
          <a:xfrm>
            <a:off x="366206" y="61750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744201" y="457201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body" idx="1"/>
          </p:nvPr>
        </p:nvSpPr>
        <p:spPr>
          <a:xfrm>
            <a:off x="514350" y="2914650"/>
            <a:ext cx="76017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2"/>
          </p:nvPr>
        </p:nvSpPr>
        <p:spPr>
          <a:xfrm>
            <a:off x="514349" y="3581400"/>
            <a:ext cx="7601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1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1"/>
          </p:nvPr>
        </p:nvSpPr>
        <p:spPr>
          <a:xfrm>
            <a:off x="514351" y="2628900"/>
            <a:ext cx="75987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0" cap="none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body" idx="2"/>
          </p:nvPr>
        </p:nvSpPr>
        <p:spPr>
          <a:xfrm>
            <a:off x="514350" y="3257550"/>
            <a:ext cx="75987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2"/>
          <p:cNvSpPr txBox="1">
            <a:spLocks noGrp="1"/>
          </p:cNvSpPr>
          <p:nvPr>
            <p:ph type="body" idx="1"/>
          </p:nvPr>
        </p:nvSpPr>
        <p:spPr>
          <a:xfrm rot="5400000">
            <a:off x="2945120" y="-824349"/>
            <a:ext cx="2736900" cy="7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 rot="5400000">
            <a:off x="5360420" y="1590900"/>
            <a:ext cx="38862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 rot="5400000">
            <a:off x="1508338" y="-536700"/>
            <a:ext cx="3886200" cy="5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2e9b8b2e4_2_6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82e9b8b2e4_2_6"/>
          <p:cNvSpPr txBox="1">
            <a:spLocks noGrp="1"/>
          </p:cNvSpPr>
          <p:nvPr>
            <p:ph type="body" idx="1"/>
          </p:nvPr>
        </p:nvSpPr>
        <p:spPr>
          <a:xfrm>
            <a:off x="730252" y="1663700"/>
            <a:ext cx="35319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spcBef>
                <a:spcPts val="750"/>
              </a:spcBef>
              <a:spcAft>
                <a:spcPts val="7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3" name="Google Shape;163;g82e9b8b2e4_2_6"/>
          <p:cNvSpPr txBox="1">
            <a:spLocks noGrp="1"/>
          </p:cNvSpPr>
          <p:nvPr>
            <p:ph type="body" idx="2"/>
          </p:nvPr>
        </p:nvSpPr>
        <p:spPr>
          <a:xfrm>
            <a:off x="514351" y="2152651"/>
            <a:ext cx="37476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82e9b8b2e4_2_6"/>
          <p:cNvSpPr txBox="1">
            <a:spLocks noGrp="1"/>
          </p:cNvSpPr>
          <p:nvPr>
            <p:ph type="body" idx="3"/>
          </p:nvPr>
        </p:nvSpPr>
        <p:spPr>
          <a:xfrm>
            <a:off x="4572003" y="1670050"/>
            <a:ext cx="3542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spcBef>
                <a:spcPts val="750"/>
              </a:spcBef>
              <a:spcAft>
                <a:spcPts val="7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5" name="Google Shape;165;g82e9b8b2e4_2_6"/>
          <p:cNvSpPr txBox="1">
            <a:spLocks noGrp="1"/>
          </p:cNvSpPr>
          <p:nvPr>
            <p:ph type="body" idx="4"/>
          </p:nvPr>
        </p:nvSpPr>
        <p:spPr>
          <a:xfrm>
            <a:off x="4367612" y="2152651"/>
            <a:ext cx="37464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g82e9b8b2e4_2_6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82e9b8b2e4_2_6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82e9b8b2e4_2_6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2e9b8b2e4_2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82e9b8b2e4_2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g82e9b8b2e4_2_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82e9b8b2e4_2_19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82e9b8b2e4_2_19"/>
          <p:cNvSpPr txBox="1">
            <a:spLocks noGrp="1"/>
          </p:cNvSpPr>
          <p:nvPr>
            <p:ph type="ctrTitle"/>
          </p:nvPr>
        </p:nvSpPr>
        <p:spPr>
          <a:xfrm>
            <a:off x="2971799" y="1473200"/>
            <a:ext cx="53982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82e9b8b2e4_2_19"/>
          <p:cNvSpPr txBox="1">
            <a:spLocks noGrp="1"/>
          </p:cNvSpPr>
          <p:nvPr>
            <p:ph type="subTitle" idx="1"/>
          </p:nvPr>
        </p:nvSpPr>
        <p:spPr>
          <a:xfrm>
            <a:off x="2971799" y="3289300"/>
            <a:ext cx="5398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350"/>
              <a:buNone/>
              <a:defRPr sz="1350" cap="none">
                <a:solidFill>
                  <a:schemeClr val="lt1"/>
                </a:solidFill>
              </a:defRPr>
            </a:lvl1pPr>
            <a:lvl2pPr lvl="1" algn="ctr" rtl="0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750"/>
              </a:spcBef>
              <a:spcAft>
                <a:spcPts val="0"/>
              </a:spcAft>
              <a:buSzPts val="105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750"/>
              </a:spcBef>
              <a:spcAft>
                <a:spcPts val="750"/>
              </a:spcAft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g82e9b8b2e4_2_19"/>
          <p:cNvSpPr txBox="1">
            <a:spLocks noGrp="1"/>
          </p:cNvSpPr>
          <p:nvPr>
            <p:ph type="dt" idx="10"/>
          </p:nvPr>
        </p:nvSpPr>
        <p:spPr>
          <a:xfrm>
            <a:off x="6699419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82e9b8b2e4_2_19"/>
          <p:cNvSpPr txBox="1">
            <a:spLocks noGrp="1"/>
          </p:cNvSpPr>
          <p:nvPr>
            <p:ph type="ftr" idx="11"/>
          </p:nvPr>
        </p:nvSpPr>
        <p:spPr>
          <a:xfrm>
            <a:off x="2971799" y="4402932"/>
            <a:ext cx="36705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82e9b8b2e4_2_19"/>
          <p:cNvSpPr txBox="1">
            <a:spLocks noGrp="1"/>
          </p:cNvSpPr>
          <p:nvPr>
            <p:ph type="sldNum" idx="12"/>
          </p:nvPr>
        </p:nvSpPr>
        <p:spPr>
          <a:xfrm>
            <a:off x="7956719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82e9b8b2e4_2_2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82e9b8b2e4_2_26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82e9b8b2e4_2_26"/>
          <p:cNvSpPr txBox="1">
            <a:spLocks noGrp="1"/>
          </p:cNvSpPr>
          <p:nvPr>
            <p:ph type="body" idx="1"/>
          </p:nvPr>
        </p:nvSpPr>
        <p:spPr>
          <a:xfrm>
            <a:off x="514351" y="1606551"/>
            <a:ext cx="7598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g82e9b8b2e4_2_26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82e9b8b2e4_2_26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82e9b8b2e4_2_26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82e9b8b2e4_2_3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82e9b8b2e4_2_33"/>
          <p:cNvSpPr txBox="1">
            <a:spLocks noGrp="1"/>
          </p:cNvSpPr>
          <p:nvPr>
            <p:ph type="title"/>
          </p:nvPr>
        </p:nvSpPr>
        <p:spPr>
          <a:xfrm>
            <a:off x="514351" y="2481436"/>
            <a:ext cx="7598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82e9b8b2e4_2_33"/>
          <p:cNvSpPr txBox="1">
            <a:spLocks noGrp="1"/>
          </p:cNvSpPr>
          <p:nvPr>
            <p:ph type="body" idx="1"/>
          </p:nvPr>
        </p:nvSpPr>
        <p:spPr>
          <a:xfrm>
            <a:off x="514349" y="3583036"/>
            <a:ext cx="7598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g82e9b8b2e4_2_33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82e9b8b2e4_2_33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82e9b8b2e4_2_33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82e9b8b2e4_2_4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82e9b8b2e4_2_40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82e9b8b2e4_2_40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g82e9b8b2e4_2_40"/>
          <p:cNvSpPr txBox="1">
            <a:spLocks noGrp="1"/>
          </p:cNvSpPr>
          <p:nvPr>
            <p:ph type="body" idx="2"/>
          </p:nvPr>
        </p:nvSpPr>
        <p:spPr>
          <a:xfrm>
            <a:off x="4366421" y="1606551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g82e9b8b2e4_2_40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82e9b8b2e4_2_40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82e9b8b2e4_2_40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82e9b8b2e4_2_4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82e9b8b2e4_2_48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82e9b8b2e4_2_48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g82e9b8b2e4_2_48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82e9b8b2e4_2_48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82e9b8b2e4_2_5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82e9b8b2e4_2_54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g82e9b8b2e4_2_54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g82e9b8b2e4_2_54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82e9b8b2e4_2_5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82e9b8b2e4_2_59"/>
          <p:cNvSpPr txBox="1">
            <a:spLocks noGrp="1"/>
          </p:cNvSpPr>
          <p:nvPr>
            <p:ph type="title"/>
          </p:nvPr>
        </p:nvSpPr>
        <p:spPr>
          <a:xfrm>
            <a:off x="514350" y="1555750"/>
            <a:ext cx="2760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82e9b8b2e4_2_59"/>
          <p:cNvSpPr txBox="1">
            <a:spLocks noGrp="1"/>
          </p:cNvSpPr>
          <p:nvPr>
            <p:ph type="body" idx="1"/>
          </p:nvPr>
        </p:nvSpPr>
        <p:spPr>
          <a:xfrm>
            <a:off x="3486151" y="457201"/>
            <a:ext cx="46269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g82e9b8b2e4_2_59"/>
          <p:cNvSpPr txBox="1">
            <a:spLocks noGrp="1"/>
          </p:cNvSpPr>
          <p:nvPr>
            <p:ph type="body" idx="2"/>
          </p:nvPr>
        </p:nvSpPr>
        <p:spPr>
          <a:xfrm>
            <a:off x="514350" y="2584450"/>
            <a:ext cx="2760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 rtl="0"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18" name="Google Shape;218;g82e9b8b2e4_2_59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g82e9b8b2e4_2_59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82e9b8b2e4_2_59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82e9b8b2e4_2_6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82e9b8b2e4_2_67"/>
          <p:cNvSpPr txBox="1">
            <a:spLocks noGrp="1"/>
          </p:cNvSpPr>
          <p:nvPr>
            <p:ph type="title"/>
          </p:nvPr>
        </p:nvSpPr>
        <p:spPr>
          <a:xfrm>
            <a:off x="514350" y="1200150"/>
            <a:ext cx="4623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g82e9b8b2e4_2_67"/>
          <p:cNvSpPr>
            <a:spLocks noGrp="1"/>
          </p:cNvSpPr>
          <p:nvPr>
            <p:ph type="pic" idx="2"/>
          </p:nvPr>
        </p:nvSpPr>
        <p:spPr>
          <a:xfrm>
            <a:off x="5652190" y="685800"/>
            <a:ext cx="2460600" cy="3429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750"/>
              </a:spcBef>
              <a:spcAft>
                <a:spcPts val="75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g82e9b8b2e4_2_67"/>
          <p:cNvSpPr txBox="1">
            <a:spLocks noGrp="1"/>
          </p:cNvSpPr>
          <p:nvPr>
            <p:ph type="body" idx="1"/>
          </p:nvPr>
        </p:nvSpPr>
        <p:spPr>
          <a:xfrm>
            <a:off x="514350" y="2228850"/>
            <a:ext cx="462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350"/>
              <a:buNone/>
              <a:defRPr sz="1350"/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 rtl="0"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26" name="Google Shape;226;g82e9b8b2e4_2_67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g82e9b8b2e4_2_67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82e9b8b2e4_2_67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514351" y="1606551"/>
            <a:ext cx="7598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82e9b8b2e4_2_7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82e9b8b2e4_2_75"/>
          <p:cNvSpPr txBox="1">
            <a:spLocks noGrp="1"/>
          </p:cNvSpPr>
          <p:nvPr>
            <p:ph type="title"/>
          </p:nvPr>
        </p:nvSpPr>
        <p:spPr>
          <a:xfrm>
            <a:off x="514351" y="3549649"/>
            <a:ext cx="75987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82e9b8b2e4_2_75"/>
          <p:cNvSpPr>
            <a:spLocks noGrp="1"/>
          </p:cNvSpPr>
          <p:nvPr>
            <p:ph type="pic" idx="2"/>
          </p:nvPr>
        </p:nvSpPr>
        <p:spPr>
          <a:xfrm>
            <a:off x="1028701" y="699084"/>
            <a:ext cx="6570000" cy="2373600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750"/>
              </a:spcBef>
              <a:spcAft>
                <a:spcPts val="75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g82e9b8b2e4_2_75"/>
          <p:cNvSpPr txBox="1">
            <a:spLocks noGrp="1"/>
          </p:cNvSpPr>
          <p:nvPr>
            <p:ph type="body" idx="1"/>
          </p:nvPr>
        </p:nvSpPr>
        <p:spPr>
          <a:xfrm>
            <a:off x="514351" y="3974702"/>
            <a:ext cx="7598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 rtl="0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 rtl="0"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34" name="Google Shape;234;g82e9b8b2e4_2_75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82e9b8b2e4_2_75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g82e9b8b2e4_2_75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82e9b8b2e4_2_8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82e9b8b2e4_2_83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g82e9b8b2e4_2_83"/>
          <p:cNvSpPr txBox="1">
            <a:spLocks noGrp="1"/>
          </p:cNvSpPr>
          <p:nvPr>
            <p:ph type="body" idx="1"/>
          </p:nvPr>
        </p:nvSpPr>
        <p:spPr>
          <a:xfrm>
            <a:off x="514350" y="3257550"/>
            <a:ext cx="75987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g82e9b8b2e4_2_83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g82e9b8b2e4_2_83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g82e9b8b2e4_2_83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82e9b8b2e4_2_9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82e9b8b2e4_2_90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247" name="Google Shape;247;g82e9b8b2e4_2_90"/>
          <p:cNvSpPr txBox="1"/>
          <p:nvPr/>
        </p:nvSpPr>
        <p:spPr>
          <a:xfrm>
            <a:off x="366206" y="61750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248" name="Google Shape;248;g82e9b8b2e4_2_90"/>
          <p:cNvSpPr txBox="1">
            <a:spLocks noGrp="1"/>
          </p:cNvSpPr>
          <p:nvPr>
            <p:ph type="title"/>
          </p:nvPr>
        </p:nvSpPr>
        <p:spPr>
          <a:xfrm>
            <a:off x="744201" y="457201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g82e9b8b2e4_2_90"/>
          <p:cNvSpPr txBox="1">
            <a:spLocks noGrp="1"/>
          </p:cNvSpPr>
          <p:nvPr>
            <p:ph type="body" idx="1"/>
          </p:nvPr>
        </p:nvSpPr>
        <p:spPr>
          <a:xfrm>
            <a:off x="823406" y="2514600"/>
            <a:ext cx="7004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350"/>
              <a:buFont typeface="Calibri"/>
              <a:buNone/>
              <a:defRPr/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1200"/>
              <a:buFont typeface="Calibri"/>
              <a:buNone/>
              <a:defRPr/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1050"/>
              <a:buFont typeface="Calibri"/>
              <a:buNone/>
              <a:defRPr/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900"/>
              <a:buFont typeface="Calibri"/>
              <a:buNone/>
              <a:defRPr/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900"/>
              <a:buFont typeface="Calibri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g82e9b8b2e4_2_90"/>
          <p:cNvSpPr txBox="1">
            <a:spLocks noGrp="1"/>
          </p:cNvSpPr>
          <p:nvPr>
            <p:ph type="body" idx="2"/>
          </p:nvPr>
        </p:nvSpPr>
        <p:spPr>
          <a:xfrm>
            <a:off x="515599" y="3257550"/>
            <a:ext cx="76143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g82e9b8b2e4_2_90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g82e9b8b2e4_2_90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g82e9b8b2e4_2_90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82e9b8b2e4_2_10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82e9b8b2e4_2_100"/>
          <p:cNvSpPr txBox="1">
            <a:spLocks noGrp="1"/>
          </p:cNvSpPr>
          <p:nvPr>
            <p:ph type="title"/>
          </p:nvPr>
        </p:nvSpPr>
        <p:spPr>
          <a:xfrm>
            <a:off x="514352" y="2481436"/>
            <a:ext cx="7598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g82e9b8b2e4_2_100"/>
          <p:cNvSpPr txBox="1">
            <a:spLocks noGrp="1"/>
          </p:cNvSpPr>
          <p:nvPr>
            <p:ph type="body" idx="1"/>
          </p:nvPr>
        </p:nvSpPr>
        <p:spPr>
          <a:xfrm>
            <a:off x="514351" y="3583036"/>
            <a:ext cx="7598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g82e9b8b2e4_2_100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g82e9b8b2e4_2_100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g82e9b8b2e4_2_100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82e9b8b2e4_2_10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82e9b8b2e4_2_107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264" name="Google Shape;264;g82e9b8b2e4_2_107"/>
          <p:cNvSpPr txBox="1"/>
          <p:nvPr/>
        </p:nvSpPr>
        <p:spPr>
          <a:xfrm>
            <a:off x="366206" y="61750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265" name="Google Shape;265;g82e9b8b2e4_2_107"/>
          <p:cNvSpPr txBox="1">
            <a:spLocks noGrp="1"/>
          </p:cNvSpPr>
          <p:nvPr>
            <p:ph type="title"/>
          </p:nvPr>
        </p:nvSpPr>
        <p:spPr>
          <a:xfrm>
            <a:off x="744201" y="457201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g82e9b8b2e4_2_107"/>
          <p:cNvSpPr txBox="1">
            <a:spLocks noGrp="1"/>
          </p:cNvSpPr>
          <p:nvPr>
            <p:ph type="body" idx="1"/>
          </p:nvPr>
        </p:nvSpPr>
        <p:spPr>
          <a:xfrm>
            <a:off x="514350" y="2914650"/>
            <a:ext cx="76017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g82e9b8b2e4_2_107"/>
          <p:cNvSpPr txBox="1">
            <a:spLocks noGrp="1"/>
          </p:cNvSpPr>
          <p:nvPr>
            <p:ph type="body" idx="2"/>
          </p:nvPr>
        </p:nvSpPr>
        <p:spPr>
          <a:xfrm>
            <a:off x="514349" y="3581400"/>
            <a:ext cx="7601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g82e9b8b2e4_2_107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g82e9b8b2e4_2_107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g82e9b8b2e4_2_107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82e9b8b2e4_2_11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82e9b8b2e4_2_117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g82e9b8b2e4_2_117"/>
          <p:cNvSpPr txBox="1">
            <a:spLocks noGrp="1"/>
          </p:cNvSpPr>
          <p:nvPr>
            <p:ph type="body" idx="1"/>
          </p:nvPr>
        </p:nvSpPr>
        <p:spPr>
          <a:xfrm>
            <a:off x="514351" y="2628900"/>
            <a:ext cx="75987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g82e9b8b2e4_2_117"/>
          <p:cNvSpPr txBox="1">
            <a:spLocks noGrp="1"/>
          </p:cNvSpPr>
          <p:nvPr>
            <p:ph type="body" idx="2"/>
          </p:nvPr>
        </p:nvSpPr>
        <p:spPr>
          <a:xfrm>
            <a:off x="514350" y="3257550"/>
            <a:ext cx="75987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g82e9b8b2e4_2_117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82e9b8b2e4_2_117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82e9b8b2e4_2_117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82e9b8b2e4_2_12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82e9b8b2e4_2_125"/>
          <p:cNvSpPr txBox="1">
            <a:spLocks noGrp="1"/>
          </p:cNvSpPr>
          <p:nvPr>
            <p:ph type="body" idx="1"/>
          </p:nvPr>
        </p:nvSpPr>
        <p:spPr>
          <a:xfrm rot="5400000">
            <a:off x="2945120" y="-824349"/>
            <a:ext cx="2736900" cy="7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g82e9b8b2e4_2_125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g82e9b8b2e4_2_125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g82e9b8b2e4_2_125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g82e9b8b2e4_2_125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82e9b8b2e4_2_13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82e9b8b2e4_2_132"/>
          <p:cNvSpPr txBox="1">
            <a:spLocks noGrp="1"/>
          </p:cNvSpPr>
          <p:nvPr>
            <p:ph type="title"/>
          </p:nvPr>
        </p:nvSpPr>
        <p:spPr>
          <a:xfrm rot="5400000">
            <a:off x="5360420" y="1590900"/>
            <a:ext cx="38862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g82e9b8b2e4_2_132"/>
          <p:cNvSpPr txBox="1">
            <a:spLocks noGrp="1"/>
          </p:cNvSpPr>
          <p:nvPr>
            <p:ph type="body" idx="1"/>
          </p:nvPr>
        </p:nvSpPr>
        <p:spPr>
          <a:xfrm rot="5400000">
            <a:off x="1508337" y="-536700"/>
            <a:ext cx="3886200" cy="5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g82e9b8b2e4_2_132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g82e9b8b2e4_2_132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82e9b8b2e4_2_132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2e9b8b2e4_2_2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g82e9b8b2e4_2_2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2" name="Google Shape;302;g82e9b8b2e4_2_2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2ea05255d_2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g82ea05255d_2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2" name="Google Shape;312;g82ea05255d_2_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514351" y="2481436"/>
            <a:ext cx="7598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514349" y="3583036"/>
            <a:ext cx="7598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366421" y="1606551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730252" y="1663700"/>
            <a:ext cx="35319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514351" y="2152651"/>
            <a:ext cx="37476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4572003" y="1670050"/>
            <a:ext cx="3542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4367612" y="2152651"/>
            <a:ext cx="37464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3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514350" y="1555750"/>
            <a:ext cx="2760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3486151" y="457201"/>
            <a:ext cx="46269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2"/>
          </p:nvPr>
        </p:nvSpPr>
        <p:spPr>
          <a:xfrm>
            <a:off x="514350" y="2584450"/>
            <a:ext cx="2760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514351" y="1606551"/>
            <a:ext cx="7598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1"/>
          </p:nvPr>
        </p:nvSpPr>
        <p:spPr>
          <a:xfrm>
            <a:off x="514351" y="1606551"/>
            <a:ext cx="7598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2e9b8b2e4_2_0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g82e9b8b2e4_2_0"/>
          <p:cNvSpPr txBox="1">
            <a:spLocks noGrp="1"/>
          </p:cNvSpPr>
          <p:nvPr>
            <p:ph type="body" idx="1"/>
          </p:nvPr>
        </p:nvSpPr>
        <p:spPr>
          <a:xfrm>
            <a:off x="514351" y="1606551"/>
            <a:ext cx="7598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143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75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g82e9b8b2e4_2_0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g82e9b8b2e4_2_0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g82e9b8b2e4_2_0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2e9b8b2e4_2_260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g82e9b8b2e4_2_260"/>
          <p:cNvSpPr txBox="1">
            <a:spLocks noGrp="1"/>
          </p:cNvSpPr>
          <p:nvPr>
            <p:ph type="body" idx="1"/>
          </p:nvPr>
        </p:nvSpPr>
        <p:spPr>
          <a:xfrm>
            <a:off x="514351" y="1606551"/>
            <a:ext cx="7598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g82e9b8b2e4_2_260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g82e9b8b2e4_2_260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g82e9b8b2e4_2_260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2ea05255d_2_0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g82ea05255d_2_0"/>
          <p:cNvSpPr txBox="1">
            <a:spLocks noGrp="1"/>
          </p:cNvSpPr>
          <p:nvPr>
            <p:ph type="body" idx="1"/>
          </p:nvPr>
        </p:nvSpPr>
        <p:spPr>
          <a:xfrm>
            <a:off x="514351" y="1606551"/>
            <a:ext cx="7598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g82ea05255d_2_0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g82ea05255d_2_0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g82ea05255d_2_0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val-technology.com/projects/bluefin-sandshark-micro-autonomous-underwater-vehicle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robots.ieee.org/robots/aqua/Photos/SD/aqua-photo1-full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www.naval-technology.com/wp-content/uploads/sites/5/2017/09/LBV200-4-rov1.jpg" TargetMode="External"/><Relationship Id="rId5" Type="http://schemas.openxmlformats.org/officeDocument/2006/relationships/hyperlink" Target="https://www.pbs.org/newshour/science/how-global-warming-is-permanently-reshaping-the-great-barrier-reef" TargetMode="External"/><Relationship Id="rId4" Type="http://schemas.openxmlformats.org/officeDocument/2006/relationships/hyperlink" Target="https://giphy.com/explore/great-coral-ree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2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"/>
          <p:cNvPicPr preferRelativeResize="0"/>
          <p:nvPr/>
        </p:nvPicPr>
        <p:blipFill rotWithShape="1">
          <a:blip r:embed="rId3">
            <a:alphaModFix amt="70000"/>
          </a:blip>
          <a:srcRect r="6533"/>
          <a:stretch/>
        </p:blipFill>
        <p:spPr>
          <a:xfrm>
            <a:off x="0" y="-9675"/>
            <a:ext cx="9144000" cy="51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"/>
          <p:cNvSpPr txBox="1">
            <a:spLocks noGrp="1"/>
          </p:cNvSpPr>
          <p:nvPr>
            <p:ph type="ctrTitle" idx="4294967295"/>
          </p:nvPr>
        </p:nvSpPr>
        <p:spPr>
          <a:xfrm>
            <a:off x="2971799" y="1473200"/>
            <a:ext cx="53982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UNDERWATER EXPLORATION DRONE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9" name="Google Shape;319;p1"/>
          <p:cNvSpPr txBox="1">
            <a:spLocks noGrp="1"/>
          </p:cNvSpPr>
          <p:nvPr>
            <p:ph type="subTitle" idx="4294967295"/>
          </p:nvPr>
        </p:nvSpPr>
        <p:spPr>
          <a:xfrm>
            <a:off x="2971799" y="3151071"/>
            <a:ext cx="539829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dirty="0">
                <a:solidFill>
                  <a:srgbClr val="FFFFFF"/>
                </a:solidFill>
              </a:rPr>
              <a:t>RODNEY STAGGERS JR (ARIZONA STATE UNIVERSITY)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dirty="0">
                <a:solidFill>
                  <a:srgbClr val="FFFFFF"/>
                </a:solidFill>
              </a:rPr>
              <a:t>MENTORED BY PROF. JNANESHWAR DAS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2c200ac54_0_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DISCUSSION</a:t>
            </a:r>
            <a:endParaRPr sz="3600"/>
          </a:p>
        </p:txBody>
      </p:sp>
      <p:sp>
        <p:nvSpPr>
          <p:cNvPr id="412" name="Google Shape;412;g72c200ac54_0_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Application for Space Exploration</a:t>
            </a:r>
            <a:endParaRPr sz="2400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Ability to deploy over an area and navigate </a:t>
            </a:r>
            <a:endParaRPr sz="2400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Similarities between drone and a rocket</a:t>
            </a:r>
            <a:endParaRPr sz="2400"/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 Modified dynamics can be used to adapt to non-terrestrial exploration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g82ea05255d_2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82ea05255d_2_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82ea05255d_2_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g82ea05255d_2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82ea05255d_2_38"/>
          <p:cNvSpPr txBox="1">
            <a:spLocks noGrp="1"/>
          </p:cNvSpPr>
          <p:nvPr>
            <p:ph type="title"/>
          </p:nvPr>
        </p:nvSpPr>
        <p:spPr>
          <a:xfrm>
            <a:off x="415800" y="398450"/>
            <a:ext cx="2900700" cy="3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CONCLUSIONS</a:t>
            </a:r>
            <a:endParaRPr sz="3600"/>
          </a:p>
        </p:txBody>
      </p:sp>
      <p:sp>
        <p:nvSpPr>
          <p:cNvPr id="422" name="Google Shape;422;g82ea05255d_2_38"/>
          <p:cNvSpPr/>
          <p:nvPr/>
        </p:nvSpPr>
        <p:spPr>
          <a:xfrm>
            <a:off x="3316581" y="0"/>
            <a:ext cx="5827419" cy="5143500"/>
          </a:xfrm>
          <a:custGeom>
            <a:avLst/>
            <a:gdLst/>
            <a:ahLst/>
            <a:cxnLst/>
            <a:rect l="l" t="t" r="r" b="b"/>
            <a:pathLst>
              <a:path w="7769892" h="6837536" extrusionOk="0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" name="Google Shape;423;g82ea05255d_2_38"/>
          <p:cNvGrpSpPr/>
          <p:nvPr/>
        </p:nvGrpSpPr>
        <p:grpSpPr>
          <a:xfrm>
            <a:off x="4212771" y="1224443"/>
            <a:ext cx="4306200" cy="1894320"/>
            <a:chOff x="0" y="629078"/>
            <a:chExt cx="4306200" cy="1894320"/>
          </a:xfrm>
        </p:grpSpPr>
        <p:sp>
          <p:nvSpPr>
            <p:cNvPr id="424" name="Google Shape;424;g82ea05255d_2_38"/>
            <p:cNvSpPr/>
            <p:nvPr/>
          </p:nvSpPr>
          <p:spPr>
            <a:xfrm>
              <a:off x="0" y="865238"/>
              <a:ext cx="4306200" cy="40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467B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g82ea05255d_2_38"/>
            <p:cNvSpPr/>
            <p:nvPr/>
          </p:nvSpPr>
          <p:spPr>
            <a:xfrm>
              <a:off x="215307" y="629078"/>
              <a:ext cx="3014400" cy="472200"/>
            </a:xfrm>
            <a:prstGeom prst="roundRect">
              <a:avLst>
                <a:gd name="adj" fmla="val 16667"/>
              </a:avLst>
            </a:prstGeom>
            <a:solidFill>
              <a:srgbClr val="467BCF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g82ea05255d_2_38"/>
            <p:cNvSpPr txBox="1"/>
            <p:nvPr/>
          </p:nvSpPr>
          <p:spPr>
            <a:xfrm>
              <a:off x="238364" y="652135"/>
              <a:ext cx="2968200" cy="4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925" tIns="0" rIns="1139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Final Cost: $4000</a:t>
              </a:r>
              <a:endParaRPr/>
            </a:p>
          </p:txBody>
        </p:sp>
        <p:sp>
          <p:nvSpPr>
            <p:cNvPr id="427" name="Google Shape;427;g82ea05255d_2_38"/>
            <p:cNvSpPr/>
            <p:nvPr/>
          </p:nvSpPr>
          <p:spPr>
            <a:xfrm>
              <a:off x="0" y="1590998"/>
              <a:ext cx="4306200" cy="9324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42AA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g82ea05255d_2_38"/>
            <p:cNvSpPr txBox="1"/>
            <p:nvPr/>
          </p:nvSpPr>
          <p:spPr>
            <a:xfrm>
              <a:off x="0" y="1590998"/>
              <a:ext cx="4306200" cy="9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4200" tIns="333225" rIns="334200" bIns="1137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 the VIO when immersed underwater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Manufacture an updated drone</a:t>
              </a:r>
              <a:endParaRPr/>
            </a:p>
          </p:txBody>
        </p:sp>
        <p:sp>
          <p:nvSpPr>
            <p:cNvPr id="429" name="Google Shape;429;g82ea05255d_2_38"/>
            <p:cNvSpPr/>
            <p:nvPr/>
          </p:nvSpPr>
          <p:spPr>
            <a:xfrm>
              <a:off x="215307" y="1354838"/>
              <a:ext cx="3014400" cy="472200"/>
            </a:xfrm>
            <a:prstGeom prst="roundRect">
              <a:avLst>
                <a:gd name="adj" fmla="val 16667"/>
              </a:avLst>
            </a:prstGeom>
            <a:solidFill>
              <a:srgbClr val="42AAC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g82ea05255d_2_38"/>
            <p:cNvSpPr txBox="1"/>
            <p:nvPr/>
          </p:nvSpPr>
          <p:spPr>
            <a:xfrm>
              <a:off x="238364" y="1377895"/>
              <a:ext cx="2968200" cy="4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925" tIns="0" rIns="1139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Upcoming Plans: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2e9b8b2e4_2_2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3600" dirty="0"/>
              <a:t>ACKNOWLEDGEMENTS</a:t>
            </a:r>
            <a:endParaRPr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6A6F33-36DA-4D26-91F9-7A84E8E5F9E6}"/>
              </a:ext>
            </a:extLst>
          </p:cNvPr>
          <p:cNvSpPr/>
          <p:nvPr/>
        </p:nvSpPr>
        <p:spPr>
          <a:xfrm>
            <a:off x="405715" y="1640090"/>
            <a:ext cx="8332570" cy="224347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Google Shape;436;g82e9b8b2e4_2_255"/>
          <p:cNvSpPr txBox="1">
            <a:spLocks noGrp="1"/>
          </p:cNvSpPr>
          <p:nvPr>
            <p:ph type="body" idx="1"/>
          </p:nvPr>
        </p:nvSpPr>
        <p:spPr>
          <a:xfrm>
            <a:off x="405715" y="1914475"/>
            <a:ext cx="8332570" cy="1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chemeClr val="bg1"/>
                </a:solidFill>
              </a:rPr>
              <a:t>Thanks to the NASA Space Grant Consortium, the D.R.E.A.M.S. LAB, Prof. </a:t>
            </a:r>
            <a:r>
              <a:rPr lang="en-US" sz="2400" dirty="0" err="1">
                <a:solidFill>
                  <a:schemeClr val="bg1"/>
                </a:solidFill>
              </a:rPr>
              <a:t>Jnaneshwar</a:t>
            </a:r>
            <a:r>
              <a:rPr lang="en-US" sz="2400" dirty="0">
                <a:solidFill>
                  <a:schemeClr val="bg1"/>
                </a:solidFill>
              </a:rPr>
              <a:t> Das, Alex Goldman, Cole </a:t>
            </a:r>
            <a:r>
              <a:rPr lang="en-US" sz="2400" dirty="0" err="1">
                <a:solidFill>
                  <a:schemeClr val="bg1"/>
                </a:solidFill>
              </a:rPr>
              <a:t>Brauer</a:t>
            </a:r>
            <a:r>
              <a:rPr lang="en-US" sz="2400" dirty="0">
                <a:solidFill>
                  <a:schemeClr val="bg1"/>
                </a:solidFill>
              </a:rPr>
              <a:t>, and Harish Anand for their guidance and collaboration.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g82e9b8b2e4_2_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82e9b8b2e4_2_27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82e9b8b2e4_2_270"/>
          <p:cNvSpPr/>
          <p:nvPr/>
        </p:nvSpPr>
        <p:spPr>
          <a:xfrm>
            <a:off x="0" y="0"/>
            <a:ext cx="9144000" cy="1703129"/>
          </a:xfrm>
          <a:custGeom>
            <a:avLst/>
            <a:gdLst/>
            <a:ahLst/>
            <a:cxnLst/>
            <a:rect l="l" t="t" r="r" b="b"/>
            <a:pathLst>
              <a:path w="12192000" h="2270839" extrusionOk="0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519830"/>
                </a:lnTo>
                <a:lnTo>
                  <a:pt x="12192000" y="744793"/>
                </a:lnTo>
                <a:lnTo>
                  <a:pt x="12192000" y="1754021"/>
                </a:lnTo>
                <a:lnTo>
                  <a:pt x="11957522" y="1797923"/>
                </a:lnTo>
                <a:lnTo>
                  <a:pt x="11679973" y="1847667"/>
                </a:lnTo>
                <a:lnTo>
                  <a:pt x="11401197" y="1896360"/>
                </a:lnTo>
                <a:lnTo>
                  <a:pt x="11121192" y="1938046"/>
                </a:lnTo>
                <a:lnTo>
                  <a:pt x="10842416" y="1980083"/>
                </a:lnTo>
                <a:lnTo>
                  <a:pt x="10562411" y="2019318"/>
                </a:lnTo>
                <a:lnTo>
                  <a:pt x="10286091" y="2052947"/>
                </a:lnTo>
                <a:lnTo>
                  <a:pt x="10006086" y="2084825"/>
                </a:lnTo>
                <a:lnTo>
                  <a:pt x="9727310" y="2113901"/>
                </a:lnTo>
                <a:lnTo>
                  <a:pt x="9453445" y="2139123"/>
                </a:lnTo>
                <a:lnTo>
                  <a:pt x="9175897" y="2164345"/>
                </a:lnTo>
                <a:lnTo>
                  <a:pt x="8902033" y="2185364"/>
                </a:lnTo>
                <a:lnTo>
                  <a:pt x="8628169" y="2201828"/>
                </a:lnTo>
                <a:lnTo>
                  <a:pt x="8355533" y="2218994"/>
                </a:lnTo>
                <a:lnTo>
                  <a:pt x="8085353" y="2233356"/>
                </a:lnTo>
                <a:lnTo>
                  <a:pt x="7817629" y="2243515"/>
                </a:lnTo>
                <a:lnTo>
                  <a:pt x="7549905" y="2252273"/>
                </a:lnTo>
                <a:lnTo>
                  <a:pt x="7284638" y="2260680"/>
                </a:lnTo>
                <a:lnTo>
                  <a:pt x="7023055" y="2264534"/>
                </a:lnTo>
                <a:lnTo>
                  <a:pt x="6761472" y="2268737"/>
                </a:lnTo>
                <a:lnTo>
                  <a:pt x="6503573" y="2270839"/>
                </a:lnTo>
                <a:lnTo>
                  <a:pt x="6248130" y="2268737"/>
                </a:lnTo>
                <a:lnTo>
                  <a:pt x="5995144" y="2268737"/>
                </a:lnTo>
                <a:lnTo>
                  <a:pt x="5744613" y="2264534"/>
                </a:lnTo>
                <a:lnTo>
                  <a:pt x="5498995" y="2258228"/>
                </a:lnTo>
                <a:lnTo>
                  <a:pt x="5255834" y="2252273"/>
                </a:lnTo>
                <a:lnTo>
                  <a:pt x="5017584" y="2245617"/>
                </a:lnTo>
                <a:lnTo>
                  <a:pt x="4780562" y="2235458"/>
                </a:lnTo>
                <a:lnTo>
                  <a:pt x="4547227" y="2224598"/>
                </a:lnTo>
                <a:lnTo>
                  <a:pt x="4318800" y="2214790"/>
                </a:lnTo>
                <a:lnTo>
                  <a:pt x="3873004" y="2187115"/>
                </a:lnTo>
                <a:lnTo>
                  <a:pt x="3445628" y="2157690"/>
                </a:lnTo>
                <a:lnTo>
                  <a:pt x="3035446" y="2126862"/>
                </a:lnTo>
                <a:lnTo>
                  <a:pt x="2647370" y="2092883"/>
                </a:lnTo>
                <a:lnTo>
                  <a:pt x="2276487" y="2057501"/>
                </a:lnTo>
                <a:lnTo>
                  <a:pt x="1932621" y="2019318"/>
                </a:lnTo>
                <a:lnTo>
                  <a:pt x="1609634" y="1981835"/>
                </a:lnTo>
                <a:lnTo>
                  <a:pt x="1312435" y="1944352"/>
                </a:lnTo>
                <a:lnTo>
                  <a:pt x="1039799" y="1908971"/>
                </a:lnTo>
                <a:lnTo>
                  <a:pt x="797865" y="1875341"/>
                </a:lnTo>
                <a:lnTo>
                  <a:pt x="579265" y="1843463"/>
                </a:lnTo>
                <a:lnTo>
                  <a:pt x="395052" y="1816840"/>
                </a:lnTo>
                <a:lnTo>
                  <a:pt x="240312" y="1791617"/>
                </a:lnTo>
                <a:lnTo>
                  <a:pt x="27853" y="1755536"/>
                </a:lnTo>
                <a:lnTo>
                  <a:pt x="0" y="1750823"/>
                </a:lnTo>
                <a:lnTo>
                  <a:pt x="0" y="744793"/>
                </a:lnTo>
                <a:lnTo>
                  <a:pt x="0" y="519830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g82e9b8b2e4_2_270"/>
          <p:cNvPicPr preferRelativeResize="0"/>
          <p:nvPr/>
        </p:nvPicPr>
        <p:blipFill rotWithShape="1">
          <a:blip r:embed="rId3">
            <a:alphaModFix/>
          </a:blip>
          <a:srcRect l="25899" b="63148"/>
          <a:stretch/>
        </p:blipFill>
        <p:spPr>
          <a:xfrm>
            <a:off x="3053442" y="0"/>
            <a:ext cx="6088176" cy="1703129"/>
          </a:xfrm>
          <a:custGeom>
            <a:avLst/>
            <a:gdLst/>
            <a:ahLst/>
            <a:cxnLst/>
            <a:rect l="l" t="t" r="r" b="b"/>
            <a:pathLst>
              <a:path w="8117568" h="2270839" extrusionOk="0">
                <a:moveTo>
                  <a:pt x="0" y="0"/>
                </a:moveTo>
                <a:lnTo>
                  <a:pt x="8117568" y="0"/>
                </a:lnTo>
                <a:lnTo>
                  <a:pt x="8117568" y="1754616"/>
                </a:lnTo>
                <a:lnTo>
                  <a:pt x="7886265" y="1797923"/>
                </a:lnTo>
                <a:lnTo>
                  <a:pt x="7608716" y="1847667"/>
                </a:lnTo>
                <a:lnTo>
                  <a:pt x="7329940" y="1896360"/>
                </a:lnTo>
                <a:lnTo>
                  <a:pt x="7049935" y="1938046"/>
                </a:lnTo>
                <a:lnTo>
                  <a:pt x="6771159" y="1980083"/>
                </a:lnTo>
                <a:lnTo>
                  <a:pt x="6491154" y="2019318"/>
                </a:lnTo>
                <a:lnTo>
                  <a:pt x="6214834" y="2052947"/>
                </a:lnTo>
                <a:lnTo>
                  <a:pt x="5934829" y="2084825"/>
                </a:lnTo>
                <a:lnTo>
                  <a:pt x="5656053" y="2113901"/>
                </a:lnTo>
                <a:lnTo>
                  <a:pt x="5382188" y="2139123"/>
                </a:lnTo>
                <a:lnTo>
                  <a:pt x="5104640" y="2164345"/>
                </a:lnTo>
                <a:lnTo>
                  <a:pt x="4830776" y="2185364"/>
                </a:lnTo>
                <a:lnTo>
                  <a:pt x="4556912" y="2201828"/>
                </a:lnTo>
                <a:lnTo>
                  <a:pt x="4284276" y="2218994"/>
                </a:lnTo>
                <a:lnTo>
                  <a:pt x="4014096" y="2233356"/>
                </a:lnTo>
                <a:lnTo>
                  <a:pt x="3746372" y="2243515"/>
                </a:lnTo>
                <a:lnTo>
                  <a:pt x="3478648" y="2252273"/>
                </a:lnTo>
                <a:lnTo>
                  <a:pt x="3213381" y="2260680"/>
                </a:lnTo>
                <a:lnTo>
                  <a:pt x="2951798" y="2264534"/>
                </a:lnTo>
                <a:lnTo>
                  <a:pt x="2690215" y="2268737"/>
                </a:lnTo>
                <a:lnTo>
                  <a:pt x="2432316" y="2270839"/>
                </a:lnTo>
                <a:lnTo>
                  <a:pt x="2176873" y="2268737"/>
                </a:lnTo>
                <a:lnTo>
                  <a:pt x="1923887" y="2268737"/>
                </a:lnTo>
                <a:lnTo>
                  <a:pt x="1673356" y="2264534"/>
                </a:lnTo>
                <a:lnTo>
                  <a:pt x="1427738" y="2258228"/>
                </a:lnTo>
                <a:lnTo>
                  <a:pt x="1184577" y="2252273"/>
                </a:lnTo>
                <a:lnTo>
                  <a:pt x="946327" y="2245617"/>
                </a:lnTo>
                <a:lnTo>
                  <a:pt x="709305" y="2235458"/>
                </a:lnTo>
                <a:lnTo>
                  <a:pt x="475970" y="2224598"/>
                </a:lnTo>
                <a:lnTo>
                  <a:pt x="247543" y="2214790"/>
                </a:lnTo>
                <a:lnTo>
                  <a:pt x="0" y="219942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45" name="Google Shape;445;g82e9b8b2e4_2_270"/>
          <p:cNvSpPr txBox="1">
            <a:spLocks noGrp="1"/>
          </p:cNvSpPr>
          <p:nvPr>
            <p:ph type="title"/>
          </p:nvPr>
        </p:nvSpPr>
        <p:spPr>
          <a:xfrm>
            <a:off x="772716" y="457200"/>
            <a:ext cx="75987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REFERENCES</a:t>
            </a:r>
            <a:endParaRPr/>
          </a:p>
        </p:txBody>
      </p:sp>
      <p:sp>
        <p:nvSpPr>
          <p:cNvPr id="446" name="Google Shape;446;g82e9b8b2e4_2_270"/>
          <p:cNvSpPr txBox="1">
            <a:spLocks noGrp="1"/>
          </p:cNvSpPr>
          <p:nvPr>
            <p:ph type="body" idx="1"/>
          </p:nvPr>
        </p:nvSpPr>
        <p:spPr>
          <a:xfrm>
            <a:off x="514350" y="1944429"/>
            <a:ext cx="8115300" cy="2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48"/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u="sng">
                <a:solidFill>
                  <a:schemeClr val="hlink"/>
                </a:solidFill>
                <a:hlinkClick r:id="rId4"/>
              </a:rPr>
              <a:t>https://www.google.com/url?sa=i&amp;url=https%3A%2F%2Fgiphy.com%2Fexplore%2Fgreat-coral-reef&amp;psig=AOvVaw0f_w9xH9qNe2H6aQ9bxm6_&amp;ust=1585893093988000&amp;source=images&amp;cd=vfe&amp;ved=0CA0QjhxqFwoTCIDFsqeGyegCFQAAAAAdAAAAABAD</a:t>
            </a:r>
            <a:r>
              <a:rPr lang="en-US" sz="1400"/>
              <a:t> </a:t>
            </a:r>
            <a:endParaRPr sz="1400"/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u="sng">
                <a:solidFill>
                  <a:schemeClr val="hlink"/>
                </a:solidFill>
                <a:hlinkClick r:id="rId5"/>
              </a:rPr>
              <a:t>https://www.google.com/url?sa=i&amp;url=https%3A%2F%2Fwww.pbs.org%2Fnewshour%2Fscience%2Fhow-global-warming-is-permanently-reshaping-the-great-barrier-reef&amp;psig=AOvVaw1S2ZRi0EtHN9lHs30gj_Sw&amp;ust=1585858868385000&amp;source=images&amp;cd=vfe&amp;ved=0CA0QjhxqFwoTCMCMy6SHyOgCFQAAAAAdAAAAABAD</a:t>
            </a:r>
            <a:r>
              <a:rPr lang="en-US" sz="1400"/>
              <a:t> </a:t>
            </a:r>
            <a:endParaRPr sz="1400"/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Mantha, Maitreyi. “Back-To-Back Mass Bleaching Decimates Australia's Great Barrier Reef.” DOGOnews, DOGO Media, Inc., 03 Jun, 2017, www.dogonews.com/2017/6/3/back-to-back-mass-bleaching-decimates-australias-great-barrier-reef.</a:t>
            </a:r>
            <a:endParaRPr sz="1400"/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u="sng">
                <a:solidFill>
                  <a:schemeClr val="hlink"/>
                </a:solidFill>
                <a:hlinkClick r:id="rId6"/>
              </a:rPr>
              <a:t>https://www.naval-technology.com/wp-content/uploads/sites/5/2017/09/LBV200-4-rov1.jpg</a:t>
            </a:r>
            <a:r>
              <a:rPr lang="en-US" sz="1400"/>
              <a:t> </a:t>
            </a:r>
            <a:endParaRPr sz="1400"/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u="sng">
                <a:solidFill>
                  <a:schemeClr val="hlink"/>
                </a:solidFill>
                <a:hlinkClick r:id="rId7"/>
              </a:rPr>
              <a:t>https://robots.ieee.org/robots/aqua/Photos/SD/aqua-photo1-full.jpg</a:t>
            </a:r>
            <a:endParaRPr sz="1400"/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https://www.naval-technology.com/projects/bluefin-sandshark-micro-autonomous-underwater-vehicle/</a:t>
            </a:r>
            <a:endParaRPr sz="1400"/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Fossen, Thor I., </a:t>
            </a:r>
            <a:r>
              <a:rPr lang="en-US" sz="1400" i="1"/>
              <a:t>Handbook of Marine Craft Hydrodynamics and Motion Control,  </a:t>
            </a:r>
            <a:r>
              <a:rPr lang="en-US" sz="1400"/>
              <a:t>First Edition.  2011, John Wiley &amp; Sons Ltd. </a:t>
            </a:r>
            <a:endParaRPr sz="140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"/>
          <p:cNvSpPr/>
          <p:nvPr/>
        </p:nvSpPr>
        <p:spPr>
          <a:xfrm>
            <a:off x="0" y="0"/>
            <a:ext cx="9144000" cy="1703129"/>
          </a:xfrm>
          <a:custGeom>
            <a:avLst/>
            <a:gdLst/>
            <a:ahLst/>
            <a:cxnLst/>
            <a:rect l="l" t="t" r="r" b="b"/>
            <a:pathLst>
              <a:path w="12192000" h="2270839" extrusionOk="0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519830"/>
                </a:lnTo>
                <a:lnTo>
                  <a:pt x="12192000" y="744793"/>
                </a:lnTo>
                <a:lnTo>
                  <a:pt x="12192000" y="1754021"/>
                </a:lnTo>
                <a:lnTo>
                  <a:pt x="11957522" y="1797923"/>
                </a:lnTo>
                <a:lnTo>
                  <a:pt x="11679973" y="1847667"/>
                </a:lnTo>
                <a:lnTo>
                  <a:pt x="11401197" y="1896360"/>
                </a:lnTo>
                <a:lnTo>
                  <a:pt x="11121192" y="1938046"/>
                </a:lnTo>
                <a:lnTo>
                  <a:pt x="10842416" y="1980083"/>
                </a:lnTo>
                <a:lnTo>
                  <a:pt x="10562411" y="2019318"/>
                </a:lnTo>
                <a:lnTo>
                  <a:pt x="10286091" y="2052947"/>
                </a:lnTo>
                <a:lnTo>
                  <a:pt x="10006086" y="2084825"/>
                </a:lnTo>
                <a:lnTo>
                  <a:pt x="9727310" y="2113901"/>
                </a:lnTo>
                <a:lnTo>
                  <a:pt x="9453445" y="2139123"/>
                </a:lnTo>
                <a:lnTo>
                  <a:pt x="9175897" y="2164345"/>
                </a:lnTo>
                <a:lnTo>
                  <a:pt x="8902033" y="2185364"/>
                </a:lnTo>
                <a:lnTo>
                  <a:pt x="8628169" y="2201828"/>
                </a:lnTo>
                <a:lnTo>
                  <a:pt x="8355533" y="2218994"/>
                </a:lnTo>
                <a:lnTo>
                  <a:pt x="8085353" y="2233356"/>
                </a:lnTo>
                <a:lnTo>
                  <a:pt x="7817629" y="2243515"/>
                </a:lnTo>
                <a:lnTo>
                  <a:pt x="7549905" y="2252273"/>
                </a:lnTo>
                <a:lnTo>
                  <a:pt x="7284638" y="2260680"/>
                </a:lnTo>
                <a:lnTo>
                  <a:pt x="7023055" y="2264534"/>
                </a:lnTo>
                <a:lnTo>
                  <a:pt x="6761472" y="2268737"/>
                </a:lnTo>
                <a:lnTo>
                  <a:pt x="6503573" y="2270839"/>
                </a:lnTo>
                <a:lnTo>
                  <a:pt x="6248130" y="2268737"/>
                </a:lnTo>
                <a:lnTo>
                  <a:pt x="5995144" y="2268737"/>
                </a:lnTo>
                <a:lnTo>
                  <a:pt x="5744613" y="2264534"/>
                </a:lnTo>
                <a:lnTo>
                  <a:pt x="5498995" y="2258228"/>
                </a:lnTo>
                <a:lnTo>
                  <a:pt x="5255834" y="2252273"/>
                </a:lnTo>
                <a:lnTo>
                  <a:pt x="5017584" y="2245617"/>
                </a:lnTo>
                <a:lnTo>
                  <a:pt x="4780562" y="2235458"/>
                </a:lnTo>
                <a:lnTo>
                  <a:pt x="4547227" y="2224598"/>
                </a:lnTo>
                <a:lnTo>
                  <a:pt x="4318800" y="2214790"/>
                </a:lnTo>
                <a:lnTo>
                  <a:pt x="3873004" y="2187115"/>
                </a:lnTo>
                <a:lnTo>
                  <a:pt x="3445628" y="2157690"/>
                </a:lnTo>
                <a:lnTo>
                  <a:pt x="3035446" y="2126862"/>
                </a:lnTo>
                <a:lnTo>
                  <a:pt x="2647370" y="2092883"/>
                </a:lnTo>
                <a:lnTo>
                  <a:pt x="2276487" y="2057501"/>
                </a:lnTo>
                <a:lnTo>
                  <a:pt x="1932621" y="2019318"/>
                </a:lnTo>
                <a:lnTo>
                  <a:pt x="1609634" y="1981835"/>
                </a:lnTo>
                <a:lnTo>
                  <a:pt x="1312435" y="1944352"/>
                </a:lnTo>
                <a:lnTo>
                  <a:pt x="1039799" y="1908971"/>
                </a:lnTo>
                <a:lnTo>
                  <a:pt x="797865" y="1875341"/>
                </a:lnTo>
                <a:lnTo>
                  <a:pt x="579265" y="1843463"/>
                </a:lnTo>
                <a:lnTo>
                  <a:pt x="395052" y="1816840"/>
                </a:lnTo>
                <a:lnTo>
                  <a:pt x="240312" y="1791617"/>
                </a:lnTo>
                <a:lnTo>
                  <a:pt x="27853" y="1755536"/>
                </a:lnTo>
                <a:lnTo>
                  <a:pt x="0" y="1750823"/>
                </a:lnTo>
                <a:lnTo>
                  <a:pt x="0" y="744793"/>
                </a:lnTo>
                <a:lnTo>
                  <a:pt x="0" y="519830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2"/>
          <p:cNvPicPr preferRelativeResize="0"/>
          <p:nvPr/>
        </p:nvPicPr>
        <p:blipFill rotWithShape="1">
          <a:blip r:embed="rId3">
            <a:alphaModFix/>
          </a:blip>
          <a:srcRect l="25898" b="63148"/>
          <a:stretch/>
        </p:blipFill>
        <p:spPr>
          <a:xfrm>
            <a:off x="3053442" y="0"/>
            <a:ext cx="6088176" cy="1703130"/>
          </a:xfrm>
          <a:custGeom>
            <a:avLst/>
            <a:gdLst/>
            <a:ahLst/>
            <a:cxnLst/>
            <a:rect l="l" t="t" r="r" b="b"/>
            <a:pathLst>
              <a:path w="8117568" h="2270839" extrusionOk="0">
                <a:moveTo>
                  <a:pt x="0" y="0"/>
                </a:moveTo>
                <a:lnTo>
                  <a:pt x="8117568" y="0"/>
                </a:lnTo>
                <a:lnTo>
                  <a:pt x="8117568" y="1754616"/>
                </a:lnTo>
                <a:lnTo>
                  <a:pt x="7886265" y="1797923"/>
                </a:lnTo>
                <a:lnTo>
                  <a:pt x="7608716" y="1847667"/>
                </a:lnTo>
                <a:lnTo>
                  <a:pt x="7329940" y="1896360"/>
                </a:lnTo>
                <a:lnTo>
                  <a:pt x="7049935" y="1938046"/>
                </a:lnTo>
                <a:lnTo>
                  <a:pt x="6771159" y="1980083"/>
                </a:lnTo>
                <a:lnTo>
                  <a:pt x="6491154" y="2019318"/>
                </a:lnTo>
                <a:lnTo>
                  <a:pt x="6214834" y="2052947"/>
                </a:lnTo>
                <a:lnTo>
                  <a:pt x="5934829" y="2084825"/>
                </a:lnTo>
                <a:lnTo>
                  <a:pt x="5656053" y="2113901"/>
                </a:lnTo>
                <a:lnTo>
                  <a:pt x="5382188" y="2139123"/>
                </a:lnTo>
                <a:lnTo>
                  <a:pt x="5104640" y="2164345"/>
                </a:lnTo>
                <a:lnTo>
                  <a:pt x="4830776" y="2185364"/>
                </a:lnTo>
                <a:lnTo>
                  <a:pt x="4556912" y="2201828"/>
                </a:lnTo>
                <a:lnTo>
                  <a:pt x="4284276" y="2218994"/>
                </a:lnTo>
                <a:lnTo>
                  <a:pt x="4014096" y="2233356"/>
                </a:lnTo>
                <a:lnTo>
                  <a:pt x="3746372" y="2243515"/>
                </a:lnTo>
                <a:lnTo>
                  <a:pt x="3478648" y="2252273"/>
                </a:lnTo>
                <a:lnTo>
                  <a:pt x="3213381" y="2260680"/>
                </a:lnTo>
                <a:lnTo>
                  <a:pt x="2951798" y="2264534"/>
                </a:lnTo>
                <a:lnTo>
                  <a:pt x="2690215" y="2268737"/>
                </a:lnTo>
                <a:lnTo>
                  <a:pt x="2432316" y="2270839"/>
                </a:lnTo>
                <a:lnTo>
                  <a:pt x="2176873" y="2268737"/>
                </a:lnTo>
                <a:lnTo>
                  <a:pt x="1923887" y="2268737"/>
                </a:lnTo>
                <a:lnTo>
                  <a:pt x="1673356" y="2264534"/>
                </a:lnTo>
                <a:lnTo>
                  <a:pt x="1427738" y="2258228"/>
                </a:lnTo>
                <a:lnTo>
                  <a:pt x="1184577" y="2252273"/>
                </a:lnTo>
                <a:lnTo>
                  <a:pt x="946327" y="2245617"/>
                </a:lnTo>
                <a:lnTo>
                  <a:pt x="709305" y="2235458"/>
                </a:lnTo>
                <a:lnTo>
                  <a:pt x="475970" y="2224598"/>
                </a:lnTo>
                <a:lnTo>
                  <a:pt x="247543" y="2214790"/>
                </a:lnTo>
                <a:lnTo>
                  <a:pt x="0" y="219942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8" name="Google Shape;328;p2"/>
          <p:cNvSpPr txBox="1">
            <a:spLocks noGrp="1"/>
          </p:cNvSpPr>
          <p:nvPr>
            <p:ph type="title"/>
          </p:nvPr>
        </p:nvSpPr>
        <p:spPr>
          <a:xfrm>
            <a:off x="772716" y="457200"/>
            <a:ext cx="7598568" cy="83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ABSTRACT</a:t>
            </a:r>
            <a:endParaRPr/>
          </a:p>
        </p:txBody>
      </p:sp>
      <p:sp>
        <p:nvSpPr>
          <p:cNvPr id="329" name="Google Shape;329;p2"/>
          <p:cNvSpPr txBox="1">
            <a:spLocks noGrp="1"/>
          </p:cNvSpPr>
          <p:nvPr>
            <p:ph type="body" idx="1"/>
          </p:nvPr>
        </p:nvSpPr>
        <p:spPr>
          <a:xfrm>
            <a:off x="514350" y="1792029"/>
            <a:ext cx="8115300" cy="2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800"/>
              <a:buNone/>
            </a:pPr>
            <a:r>
              <a:rPr lang="en-US" sz="2800"/>
              <a:t>This project is centered on crafting an autonomous underwater vehicle (AUV) to aid human divers that are proposed to take in-depth images of coral reefs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g72c200ac5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72c200ac54_0_0"/>
          <p:cNvSpPr txBox="1">
            <a:spLocks noGrp="1"/>
          </p:cNvSpPr>
          <p:nvPr>
            <p:ph type="title"/>
          </p:nvPr>
        </p:nvSpPr>
        <p:spPr>
          <a:xfrm>
            <a:off x="5899354" y="330197"/>
            <a:ext cx="2780100" cy="1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3100"/>
              <a:t>INTRODUCTION</a:t>
            </a:r>
            <a:endParaRPr/>
          </a:p>
        </p:txBody>
      </p:sp>
      <p:pic>
        <p:nvPicPr>
          <p:cNvPr id="336" name="Google Shape;336;g72c200ac54_0_0"/>
          <p:cNvPicPr preferRelativeResize="0"/>
          <p:nvPr/>
        </p:nvPicPr>
        <p:blipFill rotWithShape="1">
          <a:blip r:embed="rId5">
            <a:alphaModFix/>
          </a:blip>
          <a:srcRect l="16937" r="9549"/>
          <a:stretch/>
        </p:blipFill>
        <p:spPr>
          <a:xfrm flipH="1">
            <a:off x="1" y="0"/>
            <a:ext cx="566469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72c200ac54_0_0"/>
          <p:cNvSpPr txBox="1">
            <a:spLocks noGrp="1"/>
          </p:cNvSpPr>
          <p:nvPr>
            <p:ph type="body" idx="1"/>
          </p:nvPr>
        </p:nvSpPr>
        <p:spPr>
          <a:xfrm>
            <a:off x="5664700" y="1327975"/>
            <a:ext cx="3477000" cy="3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Causes of Coral Reef Deaths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Increased UV exposure 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Ocean level temperatures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/>
              <a:buChar char="•"/>
            </a:pPr>
            <a:r>
              <a:rPr lang="en-US" sz="2400"/>
              <a:t>Toxic runoff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"/>
          <p:cNvSpPr/>
          <p:nvPr/>
        </p:nvSpPr>
        <p:spPr>
          <a:xfrm rot="10800000">
            <a:off x="-1155" y="0"/>
            <a:ext cx="9818130" cy="5143500"/>
          </a:xfrm>
          <a:custGeom>
            <a:avLst/>
            <a:gdLst/>
            <a:ahLst/>
            <a:cxnLst/>
            <a:rect l="l" t="t" r="r" b="b"/>
            <a:pathLst>
              <a:path w="8845162" h="6858000" extrusionOk="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6"/>
          <p:cNvSpPr txBox="1">
            <a:spLocks noGrp="1"/>
          </p:cNvSpPr>
          <p:nvPr>
            <p:ph type="title"/>
          </p:nvPr>
        </p:nvSpPr>
        <p:spPr>
          <a:xfrm>
            <a:off x="-19075" y="-5450"/>
            <a:ext cx="91440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200"/>
              <a:t>LIMITATIONS OF STRATEGY AND PROPOSED SOLUTION</a:t>
            </a:r>
            <a:endParaRPr sz="3200"/>
          </a:p>
        </p:txBody>
      </p:sp>
      <p:sp>
        <p:nvSpPr>
          <p:cNvPr id="345" name="Google Shape;345;p6"/>
          <p:cNvSpPr txBox="1">
            <a:spLocks noGrp="1"/>
          </p:cNvSpPr>
          <p:nvPr>
            <p:ph type="body" idx="1"/>
          </p:nvPr>
        </p:nvSpPr>
        <p:spPr>
          <a:xfrm>
            <a:off x="-19087" y="1244019"/>
            <a:ext cx="5551800" cy="420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400" dirty="0"/>
              <a:t>Aerial spectrometer &amp; DPVs </a:t>
            </a:r>
            <a:endParaRPr sz="2400"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400" dirty="0"/>
              <a:t>Limited number of experts</a:t>
            </a:r>
            <a:endParaRPr sz="2400"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400" dirty="0"/>
              <a:t>Costly Logistics</a:t>
            </a:r>
            <a:endParaRPr sz="2400" dirty="0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US" sz="2400" dirty="0"/>
              <a:t>DPV’s cost is +$10,000</a:t>
            </a:r>
            <a:endParaRPr sz="2400" dirty="0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US" sz="2400" dirty="0"/>
              <a:t>Room for casualties</a:t>
            </a:r>
            <a:endParaRPr sz="24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400" dirty="0"/>
              <a:t>Drone Requirements</a:t>
            </a:r>
            <a:endParaRPr sz="24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Cost effective (&lt;$10,000)</a:t>
            </a:r>
            <a:endParaRPr sz="17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Go up to 30m below the surface</a:t>
            </a:r>
            <a:endParaRPr sz="17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Stay within 1m of coral</a:t>
            </a:r>
            <a:endParaRPr sz="17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Autonomously map and image</a:t>
            </a:r>
            <a:endParaRPr sz="1700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8572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350"/>
              <a:buFont typeface="Arial"/>
              <a:buNone/>
            </a:pPr>
            <a:endParaRPr dirty="0"/>
          </a:p>
        </p:txBody>
      </p:sp>
      <p:pic>
        <p:nvPicPr>
          <p:cNvPr id="346" name="Google Shape;34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2674" y="1077000"/>
            <a:ext cx="4911325" cy="21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0300" y="3021415"/>
            <a:ext cx="4911324" cy="242688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"/>
          <p:cNvSpPr txBox="1"/>
          <p:nvPr/>
        </p:nvSpPr>
        <p:spPr>
          <a:xfrm>
            <a:off x="5252625" y="2606700"/>
            <a:ext cx="27666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DPV (Diver Propulsion Vehicle)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2e9b8b2e4_0_22"/>
          <p:cNvSpPr txBox="1">
            <a:spLocks noGrp="1"/>
          </p:cNvSpPr>
          <p:nvPr>
            <p:ph type="title"/>
          </p:nvPr>
        </p:nvSpPr>
        <p:spPr>
          <a:xfrm>
            <a:off x="915900" y="4008750"/>
            <a:ext cx="73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EVOLUTION OF THE FRAME</a:t>
            </a:r>
            <a:endParaRPr sz="3600"/>
          </a:p>
        </p:txBody>
      </p:sp>
      <p:sp>
        <p:nvSpPr>
          <p:cNvPr id="354" name="Google Shape;354;g82e9b8b2e4_0_22"/>
          <p:cNvSpPr/>
          <p:nvPr/>
        </p:nvSpPr>
        <p:spPr>
          <a:xfrm>
            <a:off x="0" y="0"/>
            <a:ext cx="9144000" cy="400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5" name="Google Shape;355;g82e9b8b2e4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300" y="659300"/>
            <a:ext cx="3994700" cy="27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82e9b8b2e4_0_22"/>
          <p:cNvPicPr preferRelativeResize="0"/>
          <p:nvPr/>
        </p:nvPicPr>
        <p:blipFill rotWithShape="1">
          <a:blip r:embed="rId4">
            <a:alphaModFix/>
          </a:blip>
          <a:srcRect l="8290"/>
          <a:stretch/>
        </p:blipFill>
        <p:spPr>
          <a:xfrm>
            <a:off x="0" y="685800"/>
            <a:ext cx="2725750" cy="26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82e9b8b2e4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5750" y="685800"/>
            <a:ext cx="2423556" cy="26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82e9b8b2e4_0_22"/>
          <p:cNvSpPr txBox="1"/>
          <p:nvPr/>
        </p:nvSpPr>
        <p:spPr>
          <a:xfrm>
            <a:off x="15400" y="717050"/>
            <a:ext cx="91440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V1				        	 V2				V3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82e9b8b2e4_0_22"/>
          <p:cNvSpPr/>
          <p:nvPr/>
        </p:nvSpPr>
        <p:spPr>
          <a:xfrm>
            <a:off x="2661750" y="1698400"/>
            <a:ext cx="539100" cy="4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82e9b8b2e4_0_22"/>
          <p:cNvSpPr/>
          <p:nvPr/>
        </p:nvSpPr>
        <p:spPr>
          <a:xfrm>
            <a:off x="4849300" y="1698400"/>
            <a:ext cx="539100" cy="4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g82ea05255d_2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82ea05255d_2_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82ea05255d_2_29"/>
          <p:cNvSpPr/>
          <p:nvPr/>
        </p:nvSpPr>
        <p:spPr>
          <a:xfrm>
            <a:off x="0" y="0"/>
            <a:ext cx="9144000" cy="834533"/>
          </a:xfrm>
          <a:custGeom>
            <a:avLst/>
            <a:gdLst/>
            <a:ahLst/>
            <a:cxnLst/>
            <a:rect l="l" t="t" r="r" b="b"/>
            <a:pathLst>
              <a:path w="12192000" h="2270839" extrusionOk="0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519830"/>
                </a:lnTo>
                <a:lnTo>
                  <a:pt x="12192000" y="744793"/>
                </a:lnTo>
                <a:lnTo>
                  <a:pt x="12192000" y="1754021"/>
                </a:lnTo>
                <a:lnTo>
                  <a:pt x="11957522" y="1797923"/>
                </a:lnTo>
                <a:lnTo>
                  <a:pt x="11679973" y="1847667"/>
                </a:lnTo>
                <a:lnTo>
                  <a:pt x="11401197" y="1896360"/>
                </a:lnTo>
                <a:lnTo>
                  <a:pt x="11121192" y="1938046"/>
                </a:lnTo>
                <a:lnTo>
                  <a:pt x="10842416" y="1980083"/>
                </a:lnTo>
                <a:lnTo>
                  <a:pt x="10562411" y="2019318"/>
                </a:lnTo>
                <a:lnTo>
                  <a:pt x="10286091" y="2052947"/>
                </a:lnTo>
                <a:lnTo>
                  <a:pt x="10006086" y="2084825"/>
                </a:lnTo>
                <a:lnTo>
                  <a:pt x="9727310" y="2113901"/>
                </a:lnTo>
                <a:lnTo>
                  <a:pt x="9453445" y="2139123"/>
                </a:lnTo>
                <a:lnTo>
                  <a:pt x="9175897" y="2164345"/>
                </a:lnTo>
                <a:lnTo>
                  <a:pt x="8902033" y="2185364"/>
                </a:lnTo>
                <a:lnTo>
                  <a:pt x="8628169" y="2201828"/>
                </a:lnTo>
                <a:lnTo>
                  <a:pt x="8355533" y="2218994"/>
                </a:lnTo>
                <a:lnTo>
                  <a:pt x="8085353" y="2233356"/>
                </a:lnTo>
                <a:lnTo>
                  <a:pt x="7817629" y="2243515"/>
                </a:lnTo>
                <a:lnTo>
                  <a:pt x="7549905" y="2252273"/>
                </a:lnTo>
                <a:lnTo>
                  <a:pt x="7284638" y="2260680"/>
                </a:lnTo>
                <a:lnTo>
                  <a:pt x="7023055" y="2264534"/>
                </a:lnTo>
                <a:lnTo>
                  <a:pt x="6761472" y="2268737"/>
                </a:lnTo>
                <a:lnTo>
                  <a:pt x="6503573" y="2270839"/>
                </a:lnTo>
                <a:lnTo>
                  <a:pt x="6248130" y="2268737"/>
                </a:lnTo>
                <a:lnTo>
                  <a:pt x="5995144" y="2268737"/>
                </a:lnTo>
                <a:lnTo>
                  <a:pt x="5744613" y="2264534"/>
                </a:lnTo>
                <a:lnTo>
                  <a:pt x="5498995" y="2258228"/>
                </a:lnTo>
                <a:lnTo>
                  <a:pt x="5255834" y="2252273"/>
                </a:lnTo>
                <a:lnTo>
                  <a:pt x="5017584" y="2245617"/>
                </a:lnTo>
                <a:lnTo>
                  <a:pt x="4780562" y="2235458"/>
                </a:lnTo>
                <a:lnTo>
                  <a:pt x="4547227" y="2224598"/>
                </a:lnTo>
                <a:lnTo>
                  <a:pt x="4318800" y="2214790"/>
                </a:lnTo>
                <a:lnTo>
                  <a:pt x="3873004" y="2187115"/>
                </a:lnTo>
                <a:lnTo>
                  <a:pt x="3445628" y="2157690"/>
                </a:lnTo>
                <a:lnTo>
                  <a:pt x="3035446" y="2126862"/>
                </a:lnTo>
                <a:lnTo>
                  <a:pt x="2647370" y="2092883"/>
                </a:lnTo>
                <a:lnTo>
                  <a:pt x="2276487" y="2057501"/>
                </a:lnTo>
                <a:lnTo>
                  <a:pt x="1932621" y="2019318"/>
                </a:lnTo>
                <a:lnTo>
                  <a:pt x="1609634" y="1981835"/>
                </a:lnTo>
                <a:lnTo>
                  <a:pt x="1312435" y="1944352"/>
                </a:lnTo>
                <a:lnTo>
                  <a:pt x="1039799" y="1908971"/>
                </a:lnTo>
                <a:lnTo>
                  <a:pt x="797865" y="1875341"/>
                </a:lnTo>
                <a:lnTo>
                  <a:pt x="579265" y="1843463"/>
                </a:lnTo>
                <a:lnTo>
                  <a:pt x="395052" y="1816840"/>
                </a:lnTo>
                <a:lnTo>
                  <a:pt x="240312" y="1791617"/>
                </a:lnTo>
                <a:lnTo>
                  <a:pt x="27853" y="1755536"/>
                </a:lnTo>
                <a:lnTo>
                  <a:pt x="0" y="1750823"/>
                </a:lnTo>
                <a:lnTo>
                  <a:pt x="0" y="744793"/>
                </a:lnTo>
                <a:lnTo>
                  <a:pt x="0" y="519830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g82ea05255d_2_29"/>
          <p:cNvPicPr preferRelativeResize="0"/>
          <p:nvPr/>
        </p:nvPicPr>
        <p:blipFill rotWithShape="1">
          <a:blip r:embed="rId3">
            <a:alphaModFix/>
          </a:blip>
          <a:srcRect l="25899" b="63148"/>
          <a:stretch/>
        </p:blipFill>
        <p:spPr>
          <a:xfrm>
            <a:off x="3053442" y="0"/>
            <a:ext cx="6088176" cy="1703130"/>
          </a:xfrm>
          <a:custGeom>
            <a:avLst/>
            <a:gdLst/>
            <a:ahLst/>
            <a:cxnLst/>
            <a:rect l="l" t="t" r="r" b="b"/>
            <a:pathLst>
              <a:path w="8117568" h="2270839" extrusionOk="0">
                <a:moveTo>
                  <a:pt x="0" y="0"/>
                </a:moveTo>
                <a:lnTo>
                  <a:pt x="8117568" y="0"/>
                </a:lnTo>
                <a:lnTo>
                  <a:pt x="8117568" y="1754616"/>
                </a:lnTo>
                <a:lnTo>
                  <a:pt x="7886265" y="1797923"/>
                </a:lnTo>
                <a:lnTo>
                  <a:pt x="7608716" y="1847667"/>
                </a:lnTo>
                <a:lnTo>
                  <a:pt x="7329940" y="1896360"/>
                </a:lnTo>
                <a:lnTo>
                  <a:pt x="7049935" y="1938046"/>
                </a:lnTo>
                <a:lnTo>
                  <a:pt x="6771159" y="1980083"/>
                </a:lnTo>
                <a:lnTo>
                  <a:pt x="6491154" y="2019318"/>
                </a:lnTo>
                <a:lnTo>
                  <a:pt x="6214834" y="2052947"/>
                </a:lnTo>
                <a:lnTo>
                  <a:pt x="5934829" y="2084825"/>
                </a:lnTo>
                <a:lnTo>
                  <a:pt x="5656053" y="2113901"/>
                </a:lnTo>
                <a:lnTo>
                  <a:pt x="5382188" y="2139123"/>
                </a:lnTo>
                <a:lnTo>
                  <a:pt x="5104640" y="2164345"/>
                </a:lnTo>
                <a:lnTo>
                  <a:pt x="4830776" y="2185364"/>
                </a:lnTo>
                <a:lnTo>
                  <a:pt x="4556912" y="2201828"/>
                </a:lnTo>
                <a:lnTo>
                  <a:pt x="4284276" y="2218994"/>
                </a:lnTo>
                <a:lnTo>
                  <a:pt x="4014096" y="2233356"/>
                </a:lnTo>
                <a:lnTo>
                  <a:pt x="3746372" y="2243515"/>
                </a:lnTo>
                <a:lnTo>
                  <a:pt x="3478648" y="2252273"/>
                </a:lnTo>
                <a:lnTo>
                  <a:pt x="3213381" y="2260680"/>
                </a:lnTo>
                <a:lnTo>
                  <a:pt x="2951798" y="2264534"/>
                </a:lnTo>
                <a:lnTo>
                  <a:pt x="2690215" y="2268737"/>
                </a:lnTo>
                <a:lnTo>
                  <a:pt x="2432316" y="2270839"/>
                </a:lnTo>
                <a:lnTo>
                  <a:pt x="2176873" y="2268737"/>
                </a:lnTo>
                <a:lnTo>
                  <a:pt x="1923887" y="2268737"/>
                </a:lnTo>
                <a:lnTo>
                  <a:pt x="1673356" y="2264534"/>
                </a:lnTo>
                <a:lnTo>
                  <a:pt x="1427738" y="2258228"/>
                </a:lnTo>
                <a:lnTo>
                  <a:pt x="1184577" y="2252273"/>
                </a:lnTo>
                <a:lnTo>
                  <a:pt x="946327" y="2245617"/>
                </a:lnTo>
                <a:lnTo>
                  <a:pt x="709305" y="2235458"/>
                </a:lnTo>
                <a:lnTo>
                  <a:pt x="475970" y="2224598"/>
                </a:lnTo>
                <a:lnTo>
                  <a:pt x="247543" y="2214790"/>
                </a:lnTo>
                <a:lnTo>
                  <a:pt x="0" y="219942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69" name="Google Shape;369;g82ea05255d_2_29"/>
          <p:cNvSpPr txBox="1">
            <a:spLocks noGrp="1"/>
          </p:cNvSpPr>
          <p:nvPr>
            <p:ph type="title"/>
          </p:nvPr>
        </p:nvSpPr>
        <p:spPr>
          <a:xfrm>
            <a:off x="772716" y="-76200"/>
            <a:ext cx="75987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RESULTS</a:t>
            </a:r>
            <a:endParaRPr/>
          </a:p>
        </p:txBody>
      </p:sp>
      <p:sp>
        <p:nvSpPr>
          <p:cNvPr id="370" name="Google Shape;370;g82ea05255d_2_29"/>
          <p:cNvSpPr txBox="1">
            <a:spLocks noGrp="1"/>
          </p:cNvSpPr>
          <p:nvPr>
            <p:ph type="body" idx="1"/>
          </p:nvPr>
        </p:nvSpPr>
        <p:spPr>
          <a:xfrm>
            <a:off x="514359" y="537774"/>
            <a:ext cx="8115300" cy="2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1" indent="-1524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CAD Simulations for Hydrostatic pressure</a:t>
            </a:r>
            <a:endParaRPr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At 30m, the max. pressure is 302.8kPa gage</a:t>
            </a:r>
            <a:endParaRPr sz="2400"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(A) is the sensor mount and (B) is the motor mount </a:t>
            </a:r>
            <a:endParaRPr sz="2400"/>
          </a:p>
          <a:p>
            <a:pPr marL="742950" lvl="1" indent="-209550" algn="l" rtl="0">
              <a:spcBef>
                <a:spcPts val="1000"/>
              </a:spcBef>
              <a:spcAft>
                <a:spcPts val="1000"/>
              </a:spcAft>
              <a:buSzPts val="1200"/>
              <a:buFont typeface="Arial"/>
              <a:buNone/>
            </a:pPr>
            <a:endParaRPr b="1"/>
          </a:p>
        </p:txBody>
      </p:sp>
      <p:pic>
        <p:nvPicPr>
          <p:cNvPr id="371" name="Google Shape;371;g82ea05255d_2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90750"/>
            <a:ext cx="3611066" cy="14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82ea05255d_2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925" y="3696924"/>
            <a:ext cx="3611075" cy="144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82ea05255d_2_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5438" y="2255196"/>
            <a:ext cx="4616627" cy="27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2e9b8b2e4_2_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3600"/>
              <a:t>EQUATIONS OF MOTION</a:t>
            </a:r>
            <a:endParaRPr sz="3600"/>
          </a:p>
        </p:txBody>
      </p:sp>
      <p:sp>
        <p:nvSpPr>
          <p:cNvPr id="379" name="Google Shape;379;g82e9b8b2e4_2_199"/>
          <p:cNvSpPr txBox="1">
            <a:spLocks noGrp="1"/>
          </p:cNvSpPr>
          <p:nvPr>
            <p:ph type="body" idx="1"/>
          </p:nvPr>
        </p:nvSpPr>
        <p:spPr>
          <a:xfrm>
            <a:off x="-453750" y="939925"/>
            <a:ext cx="57837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M: rigid body structure (mass and inertia tensors)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C(v): Coriolis effect and centripetal forces and moments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D(v): drag forces and moments (neglected for simplicity)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g(η): gravity, buoyancy, and moments about the center of gravity 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τ: vector of input forces and moments (from thrusters and current)</a:t>
            </a:r>
            <a:endParaRPr sz="1800"/>
          </a:p>
          <a:p>
            <a:pPr marL="596900" lvl="1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2400"/>
          </a:p>
        </p:txBody>
      </p:sp>
      <p:grpSp>
        <p:nvGrpSpPr>
          <p:cNvPr id="380" name="Google Shape;380;g82e9b8b2e4_2_199"/>
          <p:cNvGrpSpPr/>
          <p:nvPr/>
        </p:nvGrpSpPr>
        <p:grpSpPr>
          <a:xfrm>
            <a:off x="5452366" y="1316108"/>
            <a:ext cx="3691678" cy="3822649"/>
            <a:chOff x="20" y="731"/>
            <a:chExt cx="5664689" cy="5143499"/>
          </a:xfrm>
        </p:grpSpPr>
        <p:pic>
          <p:nvPicPr>
            <p:cNvPr id="381" name="Google Shape;381;g82e9b8b2e4_2_199" descr="A close up of a camera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4039" r="6202"/>
            <a:stretch/>
          </p:blipFill>
          <p:spPr>
            <a:xfrm>
              <a:off x="20" y="731"/>
              <a:ext cx="5664689" cy="514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g82e9b8b2e4_2_199"/>
            <p:cNvSpPr/>
            <p:nvPr/>
          </p:nvSpPr>
          <p:spPr>
            <a:xfrm rot="1940263">
              <a:off x="2314355" y="3465180"/>
              <a:ext cx="2390314" cy="1924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9050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g82e9b8b2e4_2_199"/>
            <p:cNvSpPr/>
            <p:nvPr/>
          </p:nvSpPr>
          <p:spPr>
            <a:xfrm rot="8502715">
              <a:off x="267050" y="3560514"/>
              <a:ext cx="2390352" cy="1926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90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g82e9b8b2e4_2_199"/>
            <p:cNvSpPr/>
            <p:nvPr/>
          </p:nvSpPr>
          <p:spPr>
            <a:xfrm rot="-5400000">
              <a:off x="1253035" y="1592327"/>
              <a:ext cx="2390400" cy="192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g82e9b8b2e4_2_199"/>
            <p:cNvSpPr/>
            <p:nvPr/>
          </p:nvSpPr>
          <p:spPr>
            <a:xfrm>
              <a:off x="275481" y="4313921"/>
              <a:ext cx="378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g82e9b8b2e4_2_199"/>
            <p:cNvSpPr/>
            <p:nvPr/>
          </p:nvSpPr>
          <p:spPr>
            <a:xfrm>
              <a:off x="1667366" y="443259"/>
              <a:ext cx="378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5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g82e9b8b2e4_2_199"/>
            <p:cNvSpPr/>
            <p:nvPr/>
          </p:nvSpPr>
          <p:spPr>
            <a:xfrm>
              <a:off x="4381727" y="4405882"/>
              <a:ext cx="378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 sz="54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8" name="Google Shape;388;g82e9b8b2e4_2_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125" y="405550"/>
            <a:ext cx="7587651" cy="6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2e9b8b2e4_2_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3600"/>
              <a:t>STATE OF MOTION</a:t>
            </a:r>
            <a:endParaRPr sz="3600"/>
          </a:p>
        </p:txBody>
      </p:sp>
      <p:sp>
        <p:nvSpPr>
          <p:cNvPr id="394" name="Google Shape;394;g82e9b8b2e4_2_21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η is the vector of position and orientation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v is the vector of angular velocities (u, v, w) and angular accelerations (p, q, r)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914400" lvl="1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395" name="Google Shape;395;g82e9b8b2e4_2_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27" y="3179846"/>
            <a:ext cx="3926746" cy="142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82e9b8b2e4_2_211"/>
          <p:cNvPicPr preferRelativeResize="0"/>
          <p:nvPr/>
        </p:nvPicPr>
        <p:blipFill rotWithShape="1">
          <a:blip r:embed="rId4">
            <a:alphaModFix/>
          </a:blip>
          <a:srcRect l="2959"/>
          <a:stretch/>
        </p:blipFill>
        <p:spPr>
          <a:xfrm>
            <a:off x="4572000" y="2581800"/>
            <a:ext cx="4572001" cy="261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2e9b8b2e4_2_139"/>
          <p:cNvSpPr txBox="1">
            <a:spLocks noGrp="1"/>
          </p:cNvSpPr>
          <p:nvPr>
            <p:ph type="title"/>
          </p:nvPr>
        </p:nvSpPr>
        <p:spPr>
          <a:xfrm>
            <a:off x="514351" y="152401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rPr lang="en-US" sz="3600"/>
              <a:t>COMPARISON TO CURRENT MODELS</a:t>
            </a:r>
            <a:endParaRPr sz="3600"/>
          </a:p>
        </p:txBody>
      </p:sp>
      <p:pic>
        <p:nvPicPr>
          <p:cNvPr id="402" name="Google Shape;402;g82e9b8b2e4_2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600" y="1116786"/>
            <a:ext cx="2684400" cy="201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82e9b8b2e4_2_139" descr="SeaBotix - Naval Technology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59600" y="3130075"/>
            <a:ext cx="2684400" cy="20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82e9b8b2e4_2_139"/>
          <p:cNvSpPr txBox="1">
            <a:spLocks noGrp="1"/>
          </p:cNvSpPr>
          <p:nvPr>
            <p:ph type="body" idx="3"/>
          </p:nvPr>
        </p:nvSpPr>
        <p:spPr>
          <a:xfrm>
            <a:off x="5201928" y="4711200"/>
            <a:ext cx="3542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000000"/>
                </a:solidFill>
              </a:rPr>
              <a:t>Seabotix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05" name="Google Shape;405;g82e9b8b2e4_2_139"/>
          <p:cNvSpPr txBox="1">
            <a:spLocks noGrp="1"/>
          </p:cNvSpPr>
          <p:nvPr>
            <p:ph type="body" idx="1"/>
          </p:nvPr>
        </p:nvSpPr>
        <p:spPr>
          <a:xfrm>
            <a:off x="5891752" y="2621850"/>
            <a:ext cx="3747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000000"/>
                </a:solidFill>
              </a:rPr>
              <a:t>Bluefin-21 (Typical AUVs)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06" name="Google Shape;406;g82e9b8b2e4_2_139"/>
          <p:cNvSpPr txBox="1"/>
          <p:nvPr/>
        </p:nvSpPr>
        <p:spPr>
          <a:xfrm>
            <a:off x="0" y="1141500"/>
            <a:ext cx="64461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Unlike typical AUVs, it has multi-rotor thrusters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Able to retain memory and coordinate movement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Full range of motion (no sawtooth pattern) 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687</Words>
  <Application>Microsoft Office PowerPoint</Application>
  <PresentationFormat>On-screen Show (16:9)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Celestial</vt:lpstr>
      <vt:lpstr>Celestial</vt:lpstr>
      <vt:lpstr>Celestial</vt:lpstr>
      <vt:lpstr>Celestial</vt:lpstr>
      <vt:lpstr>Celestial</vt:lpstr>
      <vt:lpstr>UNDERWATER EXPLORATION DRONE</vt:lpstr>
      <vt:lpstr>ABSTRACT</vt:lpstr>
      <vt:lpstr>INTRODUCTION</vt:lpstr>
      <vt:lpstr>LIMITATIONS OF STRATEGY AND PROPOSED SOLUTION</vt:lpstr>
      <vt:lpstr>EVOLUTION OF THE FRAME</vt:lpstr>
      <vt:lpstr>RESULTS</vt:lpstr>
      <vt:lpstr>EQUATIONS OF MOTION</vt:lpstr>
      <vt:lpstr>STATE OF MOTION</vt:lpstr>
      <vt:lpstr>COMPARISON TO CURRENT MODELS</vt:lpstr>
      <vt:lpstr>DISCUSSION</vt:lpstr>
      <vt:lpstr>CONCLUSIONS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UNDERWATER EXPLORATION DRONE</dc:title>
  <dc:creator>Rodney Staggers</dc:creator>
  <cp:lastModifiedBy>Rodney Staggers</cp:lastModifiedBy>
  <cp:revision>3</cp:revision>
  <dcterms:created xsi:type="dcterms:W3CDTF">2020-04-01T21:22:29Z</dcterms:created>
  <dcterms:modified xsi:type="dcterms:W3CDTF">2020-04-11T02:37:01Z</dcterms:modified>
</cp:coreProperties>
</file>